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307" r:id="rId4"/>
    <p:sldId id="30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310" r:id="rId20"/>
    <p:sldId id="274" r:id="rId21"/>
    <p:sldId id="275" r:id="rId22"/>
    <p:sldId id="312" r:id="rId23"/>
    <p:sldId id="311" r:id="rId24"/>
    <p:sldId id="277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302" r:id="rId37"/>
    <p:sldId id="290" r:id="rId38"/>
    <p:sldId id="301" r:id="rId39"/>
    <p:sldId id="292" r:id="rId40"/>
    <p:sldId id="303" r:id="rId41"/>
    <p:sldId id="295" r:id="rId42"/>
    <p:sldId id="304" r:id="rId43"/>
    <p:sldId id="296" r:id="rId44"/>
    <p:sldId id="305" r:id="rId45"/>
    <p:sldId id="298" r:id="rId46"/>
    <p:sldId id="300" r:id="rId47"/>
    <p:sldId id="299" r:id="rId48"/>
    <p:sldId id="308" r:id="rId49"/>
    <p:sldId id="306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percent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5578240"/>
        <c:axId val="125612800"/>
      </c:lineChart>
      <c:catAx>
        <c:axId val="125578240"/>
        <c:scaling>
          <c:orientation val="minMax"/>
        </c:scaling>
        <c:delete val="1"/>
        <c:axPos val="b"/>
        <c:majorTickMark val="out"/>
        <c:minorTickMark val="none"/>
        <c:tickLblPos val="nextTo"/>
        <c:crossAx val="125612800"/>
        <c:crosses val="autoZero"/>
        <c:auto val="1"/>
        <c:lblAlgn val="ctr"/>
        <c:lblOffset val="100"/>
        <c:noMultiLvlLbl val="0"/>
      </c:catAx>
      <c:valAx>
        <c:axId val="12561280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255782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0.26395</cdr:x>
      <cdr:y>0.16854</cdr:y>
    </cdr:from>
    <cdr:to>
      <cdr:x>0.26435</cdr:x>
      <cdr:y>0.67362</cdr:y>
    </cdr:to>
    <cdr:sp macro="" textlink="">
      <cdr:nvSpPr>
        <cdr:cNvPr id="3" name="Straight Connector 2"/>
        <cdr:cNvSpPr/>
      </cdr:nvSpPr>
      <cdr:spPr>
        <a:xfrm xmlns:a="http://schemas.openxmlformats.org/drawingml/2006/main" rot="5400000">
          <a:off x="1066006" y="762794"/>
          <a:ext cx="1588" cy="22860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0.26415</cdr:x>
      <cdr:y>0.67345</cdr:y>
    </cdr:from>
    <cdr:to>
      <cdr:x>0.75472</cdr:x>
      <cdr:y>0.69028</cdr:y>
    </cdr:to>
    <cdr:sp macro="" textlink="">
      <cdr:nvSpPr>
        <cdr:cNvPr id="5" name="Straight Connector 4"/>
        <cdr:cNvSpPr/>
      </cdr:nvSpPr>
      <cdr:spPr>
        <a:xfrm xmlns:a="http://schemas.openxmlformats.org/drawingml/2006/main">
          <a:off x="1066800" y="3048000"/>
          <a:ext cx="1981200" cy="762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0.26415</cdr:x>
      <cdr:y>0.35356</cdr:y>
    </cdr:from>
    <cdr:to>
      <cdr:x>0.75472</cdr:x>
      <cdr:y>0.57243</cdr:y>
    </cdr:to>
    <cdr:sp macro="" textlink="">
      <cdr:nvSpPr>
        <cdr:cNvPr id="7" name="Straight Connector 6"/>
        <cdr:cNvSpPr/>
      </cdr:nvSpPr>
      <cdr:spPr>
        <a:xfrm xmlns:a="http://schemas.openxmlformats.org/drawingml/2006/main">
          <a:off x="1066800" y="1600200"/>
          <a:ext cx="1981200" cy="9906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0.09434</cdr:x>
      <cdr:y>0.16836</cdr:y>
    </cdr:from>
    <cdr:to>
      <cdr:x>0.22642</cdr:x>
      <cdr:y>0.21887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81000" y="762000"/>
          <a:ext cx="5334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high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0.07547</cdr:x>
      <cdr:y>0.62294</cdr:y>
    </cdr:from>
    <cdr:to>
      <cdr:x>0.20755</cdr:x>
      <cdr:y>0.67345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04800" y="2819400"/>
          <a:ext cx="5334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low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0.22642</cdr:x>
      <cdr:y>0.74079</cdr:y>
    </cdr:from>
    <cdr:to>
      <cdr:x>0.39623</cdr:x>
      <cdr:y>0.7913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914400" y="3352800"/>
          <a:ext cx="6858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low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0.66038</cdr:x>
      <cdr:y>0.74079</cdr:y>
    </cdr:from>
    <cdr:to>
      <cdr:x>0.83019</cdr:x>
      <cdr:y>0.77447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667000" y="3352800"/>
          <a:ext cx="685800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high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0.03774</cdr:x>
      <cdr:y>0.28616</cdr:y>
    </cdr:from>
    <cdr:to>
      <cdr:x>0.24528</cdr:x>
      <cdr:y>0.39159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152400" y="1447800"/>
          <a:ext cx="8382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Job S</a:t>
          </a:r>
          <a:r>
            <a:rPr lang="en-US" dirty="0" smtClean="0"/>
            <a:t>atisfaction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0.37736</cdr:x>
      <cdr:y>0.76812</cdr:y>
    </cdr:from>
    <cdr:to>
      <cdr:x>0.60377</cdr:x>
      <cdr:y>0.82837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1524000" y="3886200"/>
          <a:ext cx="9144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absenteeism</a:t>
          </a:r>
          <a:endParaRPr lang="en-U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AA47-262C-4C2C-A419-20F7D0717400}" type="datetimeFigureOut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B1D9-EDA6-4687-A242-A0A4569ADD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528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AA47-262C-4C2C-A419-20F7D0717400}" type="datetimeFigureOut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B1D9-EDA6-4687-A242-A0A4569ADD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246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AA47-262C-4C2C-A419-20F7D0717400}" type="datetimeFigureOut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B1D9-EDA6-4687-A242-A0A4569ADD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891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AA47-262C-4C2C-A419-20F7D0717400}" type="datetimeFigureOut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B1D9-EDA6-4687-A242-A0A4569ADD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177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AA47-262C-4C2C-A419-20F7D0717400}" type="datetimeFigureOut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B1D9-EDA6-4687-A242-A0A4569ADD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023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AA47-262C-4C2C-A419-20F7D0717400}" type="datetimeFigureOut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B1D9-EDA6-4687-A242-A0A4569ADD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233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AA47-262C-4C2C-A419-20F7D0717400}" type="datetimeFigureOut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B1D9-EDA6-4687-A242-A0A4569ADD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254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AA47-262C-4C2C-A419-20F7D0717400}" type="datetimeFigureOut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B1D9-EDA6-4687-A242-A0A4569ADD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230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AA47-262C-4C2C-A419-20F7D0717400}" type="datetimeFigureOut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B1D9-EDA6-4687-A242-A0A4569ADD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176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AA47-262C-4C2C-A419-20F7D0717400}" type="datetimeFigureOut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B1D9-EDA6-4687-A242-A0A4569ADD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365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AA47-262C-4C2C-A419-20F7D0717400}" type="datetimeFigureOut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B1D9-EDA6-4687-A242-A0A4569ADD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75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CAA47-262C-4C2C-A419-20F7D0717400}" type="datetimeFigureOut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EB1D9-EDA6-4687-A242-A0A4569ADD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648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Attitudes and job satisfaction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43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involvement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degree to which a person identifies with a job, actively participates in it and considers performance </a:t>
            </a:r>
            <a:r>
              <a:rPr lang="en-US" smtClean="0"/>
              <a:t>important to self </a:t>
            </a:r>
            <a:r>
              <a:rPr lang="en-US" dirty="0" smtClean="0"/>
              <a:t>worth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676400"/>
            <a:ext cx="3733800" cy="4495800"/>
          </a:xfrm>
        </p:spPr>
      </p:pic>
    </p:spTree>
    <p:extLst>
      <p:ext uri="{BB962C8B-B14F-4D97-AF65-F5344CB8AC3E}">
        <p14:creationId xmlns:p14="http://schemas.microsoft.com/office/powerpoint/2010/main" val="185940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employees with job involvement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Identity-</a:t>
            </a:r>
            <a:r>
              <a:rPr lang="en-US" dirty="0" smtClean="0"/>
              <a:t> high level of belongingness to the organisation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Psychological empowerment- </a:t>
            </a:r>
            <a:r>
              <a:rPr lang="en-US" dirty="0" smtClean="0"/>
              <a:t>employees feel that they are doing a meaningful job and what they do makes a difference to the organisation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Participatio</a:t>
            </a:r>
            <a:r>
              <a:rPr lang="en-US" b="1" dirty="0">
                <a:solidFill>
                  <a:srgbClr val="FF0000"/>
                </a:solidFill>
              </a:rPr>
              <a:t>n</a:t>
            </a:r>
            <a:r>
              <a:rPr lang="en-US" dirty="0" smtClean="0"/>
              <a:t>- high growth needs and enjoy participating in decision making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High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performance and low absenteeism</a:t>
            </a:r>
            <a:r>
              <a:rPr lang="en-US" dirty="0" smtClean="0"/>
              <a:t>- rarely late or absent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78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Organisational</a:t>
            </a:r>
            <a:r>
              <a:rPr lang="en-US" dirty="0" smtClean="0"/>
              <a:t> commitment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degree to which an employee identifies with a particular organisation and its goals and wishes to maintain membership in the organisation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524000"/>
            <a:ext cx="4038600" cy="4191000"/>
          </a:xfrm>
        </p:spPr>
      </p:pic>
    </p:spTree>
    <p:extLst>
      <p:ext uri="{BB962C8B-B14F-4D97-AF65-F5344CB8AC3E}">
        <p14:creationId xmlns:p14="http://schemas.microsoft.com/office/powerpoint/2010/main" val="317453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Employees with </a:t>
            </a:r>
            <a:r>
              <a:rPr lang="en-US" dirty="0" err="1" smtClean="0"/>
              <a:t>organisational</a:t>
            </a:r>
            <a:r>
              <a:rPr lang="en-US" dirty="0" smtClean="0"/>
              <a:t> commitment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Accept the values and goals of the organisation</a:t>
            </a:r>
          </a:p>
          <a:p>
            <a:r>
              <a:rPr lang="en-US" dirty="0" smtClean="0"/>
              <a:t>Are willing to exert effort for the organisation</a:t>
            </a:r>
          </a:p>
          <a:p>
            <a:r>
              <a:rPr lang="en-US" dirty="0" smtClean="0"/>
              <a:t>Have a strong desire to remain with the 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47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has found that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Higher productivity- modest positive relationship between </a:t>
            </a:r>
            <a:r>
              <a:rPr lang="en-US" dirty="0" err="1" smtClean="0"/>
              <a:t>organisational</a:t>
            </a:r>
            <a:r>
              <a:rPr lang="en-US" dirty="0" smtClean="0"/>
              <a:t> commitment and productivity</a:t>
            </a:r>
          </a:p>
          <a:p>
            <a:pPr marL="514350" indent="-514350">
              <a:buAutoNum type="arabicParenR"/>
            </a:pPr>
            <a:r>
              <a:rPr lang="en-US" dirty="0" smtClean="0"/>
              <a:t>Lower absenteeism and turn over</a:t>
            </a:r>
          </a:p>
          <a:p>
            <a:pPr marL="514350" indent="-514350">
              <a:buAutoNum type="arabicParenR"/>
            </a:pPr>
            <a:r>
              <a:rPr lang="en-US" dirty="0" smtClean="0"/>
              <a:t>Creativity suffers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07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Relationship between </a:t>
            </a:r>
            <a:r>
              <a:rPr lang="en-US" dirty="0" err="1" smtClean="0"/>
              <a:t>organisational</a:t>
            </a:r>
            <a:r>
              <a:rPr lang="en-US" dirty="0" smtClean="0"/>
              <a:t> commitment and other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Higher productivity</a:t>
            </a:r>
          </a:p>
          <a:p>
            <a:endParaRPr lang="en-US" dirty="0"/>
          </a:p>
          <a:p>
            <a:r>
              <a:rPr lang="en-US" dirty="0" smtClean="0"/>
              <a:t>Lower absenteeism and turnover</a:t>
            </a:r>
          </a:p>
          <a:p>
            <a:endParaRPr lang="en-US" dirty="0"/>
          </a:p>
          <a:p>
            <a:r>
              <a:rPr lang="en-US" dirty="0" smtClean="0"/>
              <a:t>Creativity (less creativity)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Moderate positive relationship</a:t>
            </a:r>
          </a:p>
          <a:p>
            <a:r>
              <a:rPr lang="en-US" dirty="0" smtClean="0"/>
              <a:t>Negative relationship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positive relationship with low O.C.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80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Perceived </a:t>
            </a:r>
            <a:r>
              <a:rPr lang="en-US" dirty="0" err="1" smtClean="0"/>
              <a:t>organisational</a:t>
            </a:r>
            <a:r>
              <a:rPr lang="en-US" dirty="0" smtClean="0"/>
              <a:t>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degree to which employees </a:t>
            </a:r>
            <a:r>
              <a:rPr lang="en-US" smtClean="0"/>
              <a:t>believe an </a:t>
            </a:r>
            <a:r>
              <a:rPr lang="en-US" dirty="0" smtClean="0"/>
              <a:t>organisation values their contribution and cares about their well being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828800"/>
            <a:ext cx="3809999" cy="4190999"/>
          </a:xfrm>
        </p:spPr>
      </p:pic>
    </p:spTree>
    <p:extLst>
      <p:ext uri="{BB962C8B-B14F-4D97-AF65-F5344CB8AC3E}">
        <p14:creationId xmlns:p14="http://schemas.microsoft.com/office/powerpoint/2010/main" val="70069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Employees perceive their organisation as supportive when: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reward system in the organisation is fair</a:t>
            </a:r>
          </a:p>
          <a:p>
            <a:r>
              <a:rPr lang="en-US" dirty="0" smtClean="0"/>
              <a:t>Participation in the decision making process</a:t>
            </a:r>
          </a:p>
          <a:p>
            <a:r>
              <a:rPr lang="en-US" dirty="0" smtClean="0"/>
              <a:t>Managers are supportive and understanding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31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An individual’s involvement with, satisfaction with and enthusiasm for the work he or she does.</a:t>
            </a:r>
          </a:p>
          <a:p>
            <a:r>
              <a:rPr lang="en-US" dirty="0" smtClean="0"/>
              <a:t>Employees are very passionate about their work and have a deep connection with the company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425" y="1676400"/>
            <a:ext cx="3486150" cy="4572000"/>
          </a:xfrm>
        </p:spPr>
      </p:pic>
    </p:spTree>
    <p:extLst>
      <p:ext uri="{BB962C8B-B14F-4D97-AF65-F5344CB8AC3E}">
        <p14:creationId xmlns:p14="http://schemas.microsoft.com/office/powerpoint/2010/main" val="48865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Disengaged employees put time but not energy or attention into their 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31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attitude?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Attitudes are evaluative statements- either </a:t>
            </a:r>
            <a:r>
              <a:rPr lang="en-US" dirty="0" err="1" smtClean="0"/>
              <a:t>favourable</a:t>
            </a:r>
            <a:r>
              <a:rPr lang="en-US" dirty="0" smtClean="0"/>
              <a:t> or </a:t>
            </a:r>
            <a:r>
              <a:rPr lang="en-US" dirty="0" err="1" smtClean="0"/>
              <a:t>unfavourable</a:t>
            </a:r>
            <a:r>
              <a:rPr lang="en-US" dirty="0" smtClean="0"/>
              <a:t>- concerning objects, people or events.</a:t>
            </a:r>
          </a:p>
          <a:p>
            <a:r>
              <a:rPr lang="en-US" dirty="0" smtClean="0"/>
              <a:t>They reflect how one feels about something (Robbins and Judge).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524000"/>
            <a:ext cx="4038600" cy="4495800"/>
          </a:xfrm>
        </p:spPr>
      </p:pic>
    </p:spTree>
    <p:extLst>
      <p:ext uri="{BB962C8B-B14F-4D97-AF65-F5344CB8AC3E}">
        <p14:creationId xmlns:p14="http://schemas.microsoft.com/office/powerpoint/2010/main" val="274913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Employees develop high levels of engagement if their jobs: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 important and meaningful</a:t>
            </a:r>
          </a:p>
          <a:p>
            <a:r>
              <a:rPr lang="en-US" dirty="0" smtClean="0"/>
              <a:t>Allow easy access to resources and opportunities to learn new skills</a:t>
            </a:r>
          </a:p>
          <a:p>
            <a:r>
              <a:rPr lang="en-US" dirty="0" smtClean="0"/>
              <a:t>Permit rewarding interactions with co workers and supervisors</a:t>
            </a:r>
          </a:p>
          <a:p>
            <a:r>
              <a:rPr lang="en-US" dirty="0" smtClean="0"/>
              <a:t>Give clear guidelines</a:t>
            </a:r>
          </a:p>
          <a:p>
            <a:r>
              <a:rPr lang="en-US" dirty="0" smtClean="0"/>
              <a:t>Allow control over performance</a:t>
            </a:r>
          </a:p>
          <a:p>
            <a:r>
              <a:rPr lang="en-US" dirty="0" smtClean="0"/>
              <a:t>Are consistent with their identity and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9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 levels of employee engagement results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 levels of customer satisfaction</a:t>
            </a:r>
          </a:p>
          <a:p>
            <a:r>
              <a:rPr lang="en-US" dirty="0" smtClean="0"/>
              <a:t>Sharp drop in customer grievances</a:t>
            </a:r>
          </a:p>
          <a:p>
            <a:r>
              <a:rPr lang="en-US" dirty="0" smtClean="0"/>
              <a:t>More productivity and higher profits</a:t>
            </a:r>
          </a:p>
          <a:p>
            <a:r>
              <a:rPr lang="en-US" dirty="0" smtClean="0"/>
              <a:t>Reduces employee turnover and lesser accidents at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01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these job attitudes really distinct?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dirty="0" smtClean="0"/>
              <a:t>               ?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418905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Managers’ </a:t>
            </a:r>
            <a:r>
              <a:rPr lang="en-US" dirty="0" smtClean="0"/>
              <a:t>classification of employees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Enthusiastic stayers</a:t>
            </a:r>
          </a:p>
          <a:p>
            <a:r>
              <a:rPr lang="en-US" dirty="0" smtClean="0"/>
              <a:t>Reluctant stayers</a:t>
            </a:r>
          </a:p>
          <a:p>
            <a:r>
              <a:rPr lang="en-US" dirty="0" smtClean="0"/>
              <a:t>Enthusiastic leavers</a:t>
            </a:r>
          </a:p>
          <a:p>
            <a:r>
              <a:rPr lang="en-US" dirty="0" smtClean="0"/>
              <a:t>Reluctant leavers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49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 satisfaction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 positive feeling about one’s job resulting from an evaluation of its characteristics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1112" y="1828800"/>
            <a:ext cx="3152775" cy="3962400"/>
          </a:xfrm>
        </p:spPr>
      </p:pic>
    </p:spTree>
    <p:extLst>
      <p:ext uri="{BB962C8B-B14F-4D97-AF65-F5344CB8AC3E}">
        <p14:creationId xmlns:p14="http://schemas.microsoft.com/office/powerpoint/2010/main" val="383666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 of job satisfaction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Single global rating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Overall level of job satisfaction is measured</a:t>
            </a:r>
          </a:p>
          <a:p>
            <a:r>
              <a:rPr lang="en-US" dirty="0" smtClean="0"/>
              <a:t>Done by using  one simple question like ‘ how satisfied </a:t>
            </a:r>
            <a:r>
              <a:rPr lang="en-US" smtClean="0"/>
              <a:t>are you </a:t>
            </a:r>
            <a:r>
              <a:rPr lang="en-US" dirty="0" smtClean="0"/>
              <a:t>in your work’?</a:t>
            </a:r>
          </a:p>
          <a:p>
            <a:r>
              <a:rPr lang="en-US" dirty="0" smtClean="0"/>
              <a:t>It is measured on a five point scale</a:t>
            </a:r>
          </a:p>
          <a:p>
            <a:r>
              <a:rPr lang="en-US" dirty="0" smtClean="0"/>
              <a:t>The employee has to select any number between 1 and 5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Facet rating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More sophisticated and lengthy</a:t>
            </a:r>
          </a:p>
          <a:p>
            <a:r>
              <a:rPr lang="en-US" dirty="0" smtClean="0"/>
              <a:t>In this method,</a:t>
            </a:r>
          </a:p>
          <a:p>
            <a:pPr marL="457200" indent="-457200">
              <a:buAutoNum type="alphaLcParenR"/>
            </a:pPr>
            <a:r>
              <a:rPr lang="en-US" dirty="0" smtClean="0"/>
              <a:t>The key elements of the job are identified (supervision, nature of work etc.)</a:t>
            </a:r>
          </a:p>
          <a:p>
            <a:pPr marL="457200" indent="-457200">
              <a:buAutoNum type="alphaLcParenR"/>
            </a:pPr>
            <a:r>
              <a:rPr lang="en-US" dirty="0" smtClean="0"/>
              <a:t>Employee is then asked to rate his feelings for each of the job elements on a standardized scale</a:t>
            </a:r>
          </a:p>
          <a:p>
            <a:pPr marL="457200" indent="-457200">
              <a:buAutoNum type="alphaLcParenR"/>
            </a:pPr>
            <a:r>
              <a:rPr lang="en-US" dirty="0" smtClean="0"/>
              <a:t>Researchers then add up the ratings on each of the facets to obtain the overall job satisfaction score.</a:t>
            </a:r>
          </a:p>
          <a:p>
            <a:pPr marL="457200" indent="-457200">
              <a:buAutoNum type="alphaL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79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Researchers consider both facet and global rating to be equally effective. Why?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The concept of job satisfaction is a broad one that even a single question will make the person understand what it means</a:t>
            </a:r>
          </a:p>
          <a:p>
            <a:pPr marL="514350" indent="-514350">
              <a:buAutoNum type="arabicParenR"/>
            </a:pPr>
            <a:r>
              <a:rPr lang="en-US" dirty="0" smtClean="0"/>
              <a:t>It is possible that some important facets of job satisfaction are not included in the summation of the score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76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Advantages of the rating methods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Single global rating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It is not time consuming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Facet rating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It helps to identify the factors with which employees are dissatisfied so that they can take quick corrective measures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71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Determinants of job satisfaction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major determinants</a:t>
            </a:r>
          </a:p>
          <a:p>
            <a:r>
              <a:rPr lang="en-US" dirty="0" smtClean="0"/>
              <a:t>Work itself</a:t>
            </a:r>
          </a:p>
          <a:p>
            <a:r>
              <a:rPr lang="en-US" dirty="0" smtClean="0"/>
              <a:t>Pay</a:t>
            </a:r>
          </a:p>
          <a:p>
            <a:r>
              <a:rPr lang="en-US" dirty="0" smtClean="0"/>
              <a:t>Personality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00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1) Work itself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 levels of job satisfaction when they enjoy the work</a:t>
            </a:r>
          </a:p>
          <a:p>
            <a:r>
              <a:rPr lang="en-US" dirty="0" smtClean="0"/>
              <a:t>When the work is challenging and stimulating than routine</a:t>
            </a:r>
          </a:p>
          <a:p>
            <a:r>
              <a:rPr lang="en-US" dirty="0" smtClean="0"/>
              <a:t>Greater satisfaction when there is feed back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447800"/>
            <a:ext cx="3000375" cy="4648200"/>
          </a:xfrm>
        </p:spPr>
      </p:pic>
    </p:spTree>
    <p:extLst>
      <p:ext uri="{BB962C8B-B14F-4D97-AF65-F5344CB8AC3E}">
        <p14:creationId xmlns:p14="http://schemas.microsoft.com/office/powerpoint/2010/main" val="242474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three components of attitudes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Cognitive component                   </a:t>
            </a:r>
          </a:p>
          <a:p>
            <a:r>
              <a:rPr lang="en-US" dirty="0" smtClean="0"/>
              <a:t>Affective component</a:t>
            </a:r>
          </a:p>
          <a:p>
            <a:r>
              <a:rPr lang="en-US" dirty="0" err="1" smtClean="0"/>
              <a:t>Behavioural</a:t>
            </a:r>
            <a:r>
              <a:rPr lang="en-US" dirty="0" smtClean="0"/>
              <a:t> component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 descr="images (3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34012" y="1828800"/>
            <a:ext cx="3176588" cy="4038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2) Pay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For poor, pay has a strong relationship with job satisfaction</a:t>
            </a:r>
          </a:p>
          <a:p>
            <a:r>
              <a:rPr lang="en-US" dirty="0" smtClean="0"/>
              <a:t>Once a comfortable living is reached, then pay is not very important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Content Placeholder 4" descr="download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95800" y="1676400"/>
            <a:ext cx="3810000" cy="3962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3) Personality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Individuals who are more happy are generally satisfied</a:t>
            </a:r>
          </a:p>
          <a:p>
            <a:r>
              <a:rPr lang="en-US" dirty="0" smtClean="0"/>
              <a:t>Another personality factor that influences job satisfaction is core self evaluation</a:t>
            </a:r>
          </a:p>
          <a:p>
            <a:r>
              <a:rPr lang="en-US" dirty="0" smtClean="0"/>
              <a:t>It refers to the person’s belief in </a:t>
            </a:r>
            <a:r>
              <a:rPr lang="en-US" dirty="0"/>
              <a:t>t</a:t>
            </a:r>
            <a:r>
              <a:rPr lang="en-US" dirty="0" smtClean="0"/>
              <a:t>heir inner worth and competence.</a:t>
            </a:r>
          </a:p>
          <a:p>
            <a:r>
              <a:rPr lang="en-US" dirty="0" smtClean="0"/>
              <a:t>People high on core self evaluation will be more satisfied in their jobs</a:t>
            </a:r>
            <a:endParaRPr lang="en-US" dirty="0"/>
          </a:p>
        </p:txBody>
      </p:sp>
      <p:pic>
        <p:nvPicPr>
          <p:cNvPr id="5" name="Content Placeholder 4" descr="download (1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29225" y="1676400"/>
            <a:ext cx="2876550" cy="4495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impact of job satisfaction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Both job satisfaction and dissatisfaction have a strong impact on the organisation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Exit-voice-loyalty-neglect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the exit-voice-loyalty-neglect model dissatisfied employees react in certain ways</a:t>
            </a:r>
          </a:p>
          <a:p>
            <a:pPr marL="514350" indent="-514350">
              <a:buAutoNum type="arabicParenR"/>
            </a:pPr>
            <a:r>
              <a:rPr lang="en-US" dirty="0" smtClean="0"/>
              <a:t>Constructively or destructively</a:t>
            </a:r>
          </a:p>
          <a:p>
            <a:pPr marL="514350" indent="-514350">
              <a:buAutoNum type="arabicParenR"/>
            </a:pPr>
            <a:r>
              <a:rPr lang="en-US" dirty="0" smtClean="0"/>
              <a:t>Actively or passively</a:t>
            </a:r>
          </a:p>
          <a:p>
            <a:pPr marL="514350" indent="-514350"/>
            <a:r>
              <a:rPr lang="en-US" dirty="0" smtClean="0"/>
              <a:t>The response of the employee would be an outcome of these two dimensions</a:t>
            </a:r>
          </a:p>
          <a:p>
            <a:r>
              <a:rPr lang="en-US" dirty="0" smtClean="0"/>
              <a:t>He may respond in the following ways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Exit-voice-loyalty-neglect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1)</a:t>
            </a:r>
            <a:r>
              <a:rPr lang="en-US" b="1" dirty="0" smtClean="0"/>
              <a:t> Exit</a:t>
            </a:r>
            <a:r>
              <a:rPr lang="en-US" dirty="0" smtClean="0"/>
              <a:t>: is an active-destructive response. The employee either quits the organisation or looks for new positions outside</a:t>
            </a:r>
          </a:p>
          <a:p>
            <a:r>
              <a:rPr lang="en-US" dirty="0" smtClean="0"/>
              <a:t>2) </a:t>
            </a:r>
            <a:r>
              <a:rPr lang="en-US" b="1" dirty="0" smtClean="0"/>
              <a:t>Voice</a:t>
            </a:r>
            <a:r>
              <a:rPr lang="en-US" dirty="0" smtClean="0"/>
              <a:t>: active-constructive response. The employee attempts to improve conditions in the organisation through discussions with superiors</a:t>
            </a:r>
          </a:p>
          <a:p>
            <a:r>
              <a:rPr lang="en-US" dirty="0" smtClean="0"/>
              <a:t>3) </a:t>
            </a:r>
            <a:r>
              <a:rPr lang="en-US" b="1" dirty="0" smtClean="0"/>
              <a:t>Loyalty</a:t>
            </a:r>
            <a:r>
              <a:rPr lang="en-US" dirty="0" smtClean="0"/>
              <a:t>: passive- constructive process. Employee does nothing but waits for the conditions to improve</a:t>
            </a:r>
          </a:p>
          <a:p>
            <a:r>
              <a:rPr lang="en-US" dirty="0" smtClean="0"/>
              <a:t>4) </a:t>
            </a:r>
            <a:r>
              <a:rPr lang="en-US" b="1" dirty="0" smtClean="0"/>
              <a:t>Neglect: </a:t>
            </a:r>
            <a:r>
              <a:rPr lang="en-US" dirty="0" smtClean="0"/>
              <a:t>passive –destructive response. Employee withdraws himself from the job and allows conditions in the organisation to go from bad to worse</a:t>
            </a:r>
            <a:endParaRPr lang="en-US" dirty="0"/>
          </a:p>
        </p:txBody>
      </p:sp>
      <p:pic>
        <p:nvPicPr>
          <p:cNvPr id="7" name="Content Placeholder 6" descr="job-satisfaction-l15-7-638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524000"/>
            <a:ext cx="4038600" cy="4724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Relationship between job satisfaction and other major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Job satisfaction and job performance</a:t>
            </a:r>
          </a:p>
          <a:p>
            <a:r>
              <a:rPr lang="en-US" dirty="0" smtClean="0"/>
              <a:t>Job satisfaction and organisational citizenship behaviour (OCB)</a:t>
            </a:r>
          </a:p>
          <a:p>
            <a:r>
              <a:rPr lang="en-US" dirty="0" smtClean="0"/>
              <a:t>Job satisfaction and customer satisfaction</a:t>
            </a:r>
          </a:p>
          <a:p>
            <a:r>
              <a:rPr lang="en-US" dirty="0" smtClean="0"/>
              <a:t>Job satisfaction and absenteeism</a:t>
            </a:r>
          </a:p>
          <a:p>
            <a:r>
              <a:rPr lang="en-US" dirty="0" smtClean="0"/>
              <a:t>Job satisfaction and employee turnover</a:t>
            </a:r>
          </a:p>
          <a:p>
            <a:r>
              <a:rPr lang="en-US" dirty="0" smtClean="0"/>
              <a:t>Job satisfaction and work place deviance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Job performance</a:t>
            </a:r>
            <a:endParaRPr lang="en-US" dirty="0"/>
          </a:p>
        </p:txBody>
      </p:sp>
      <p:pic>
        <p:nvPicPr>
          <p:cNvPr id="4" name="Content Placeholder 3" descr="download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1752600"/>
            <a:ext cx="7010400" cy="4038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Job satisfaction and job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Early belief was that happy workers are productive workers</a:t>
            </a:r>
          </a:p>
          <a:p>
            <a:r>
              <a:rPr lang="en-US" dirty="0" smtClean="0"/>
              <a:t>Some researchers feel that it is an illusion for two reasons</a:t>
            </a:r>
          </a:p>
          <a:p>
            <a:pPr marL="514350" indent="-514350">
              <a:buAutoNum type="arabicParenR"/>
            </a:pPr>
            <a:r>
              <a:rPr lang="en-US" dirty="0" smtClean="0"/>
              <a:t>When we do a good job, we feel good intrinsically</a:t>
            </a:r>
          </a:p>
          <a:p>
            <a:pPr marL="514350" indent="-514350">
              <a:buAutoNum type="arabicParenR"/>
            </a:pPr>
            <a:r>
              <a:rPr lang="en-US" dirty="0" smtClean="0"/>
              <a:t>Besides high productivity results in greater economic, sociological and psychological rewards in the form of pay raise, greater recognition, promotion etc. This in turn increases our job satisfaction.</a:t>
            </a:r>
          </a:p>
          <a:p>
            <a:pPr marL="514350" indent="-514350"/>
            <a:r>
              <a:rPr lang="en-US" dirty="0" smtClean="0"/>
              <a:t>Studies have found that there is a strong positive correlation between job satisfaction and productivity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Organisational citizenship behaviour</a:t>
            </a:r>
            <a:endParaRPr lang="en-US" dirty="0"/>
          </a:p>
        </p:txBody>
      </p:sp>
      <p:pic>
        <p:nvPicPr>
          <p:cNvPr id="4" name="Content Placeholder 3" descr="downloa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905000"/>
            <a:ext cx="8534400" cy="4343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satisfaction and OCB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Employees with job satisfaction are likely to engage in OCB</a:t>
            </a:r>
          </a:p>
          <a:p>
            <a:r>
              <a:rPr lang="en-US" dirty="0" smtClean="0"/>
              <a:t>OCB is behaviour that goes beyond what is expected </a:t>
            </a:r>
            <a:r>
              <a:rPr lang="en-US" smtClean="0"/>
              <a:t>by </a:t>
            </a:r>
            <a:r>
              <a:rPr lang="en-US" smtClean="0"/>
              <a:t>the </a:t>
            </a:r>
            <a:r>
              <a:rPr lang="en-US" dirty="0" smtClean="0"/>
              <a:t>organisation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Factors influencing OCB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 marL="457200" indent="-457200">
              <a:buAutoNum type="arabicParenR"/>
            </a:pPr>
            <a:r>
              <a:rPr lang="en-US" dirty="0" smtClean="0"/>
              <a:t>Perception of fairness- refers to the employees’ feelings that the organisation is fair to them with regard to its outcomes, procedures and treatment</a:t>
            </a:r>
          </a:p>
          <a:p>
            <a:pPr marL="457200" indent="-457200">
              <a:buAutoNum type="arabicParenR"/>
            </a:pPr>
            <a:r>
              <a:rPr lang="en-US" dirty="0" smtClean="0"/>
              <a:t>Good relationship with coworkers</a:t>
            </a:r>
          </a:p>
          <a:p>
            <a:pPr marL="457200" indent="-457200">
              <a:buAutoNum type="arabicParenR"/>
            </a:pPr>
            <a:r>
              <a:rPr lang="en-US" dirty="0" smtClean="0"/>
              <a:t>Individuals with certain personality traits are more happy at work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ttitud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304800"/>
            <a:ext cx="7543800" cy="6096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3. Customer satisfaction</a:t>
            </a:r>
            <a:endParaRPr lang="en-US" dirty="0"/>
          </a:p>
        </p:txBody>
      </p:sp>
      <p:pic>
        <p:nvPicPr>
          <p:cNvPr id="4" name="Content Placeholder 3" descr="images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828800"/>
            <a:ext cx="6857999" cy="3657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Job satisfaction and customer satisfaction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47800"/>
            <a:ext cx="4040188" cy="4678363"/>
          </a:xfrm>
        </p:spPr>
        <p:txBody>
          <a:bodyPr/>
          <a:lstStyle/>
          <a:p>
            <a:r>
              <a:rPr lang="en-US" dirty="0" smtClean="0"/>
              <a:t>High job satisfaction leads to an increase in customer satisfaction and loyalty</a:t>
            </a:r>
          </a:p>
          <a:p>
            <a:r>
              <a:rPr lang="en-US" dirty="0" smtClean="0"/>
              <a:t>Satisfied employees are more friendly to the customers</a:t>
            </a:r>
          </a:p>
          <a:p>
            <a:r>
              <a:rPr lang="en-US" dirty="0" smtClean="0"/>
              <a:t>Dissatisfied customers affect employee satisfaction- they are abusive and rude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24000"/>
            <a:ext cx="4041775" cy="650875"/>
          </a:xfrm>
        </p:spPr>
        <p:txBody>
          <a:bodyPr>
            <a:normAutofit/>
          </a:bodyPr>
          <a:lstStyle/>
          <a:p>
            <a:r>
              <a:rPr lang="en-US" sz="1600" dirty="0" smtClean="0"/>
              <a:t>Measures that organisations have taken to improve customer satisfaction</a:t>
            </a:r>
          </a:p>
          <a:p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Training employees</a:t>
            </a:r>
          </a:p>
          <a:p>
            <a:pPr marL="514350" indent="-514350">
              <a:buAutoNum type="arabicParenR"/>
            </a:pPr>
            <a:r>
              <a:rPr lang="en-US" dirty="0" smtClean="0"/>
              <a:t>Rewarding employees</a:t>
            </a:r>
          </a:p>
          <a:p>
            <a:pPr marL="514350" indent="-514350">
              <a:buAutoNum type="arabicParenR"/>
            </a:pPr>
            <a:r>
              <a:rPr lang="en-US" dirty="0" smtClean="0"/>
              <a:t>Creating a positive work environment</a:t>
            </a:r>
          </a:p>
          <a:p>
            <a:pPr marL="514350" indent="-514350">
              <a:buAutoNum type="arabicParenR"/>
            </a:pPr>
            <a:r>
              <a:rPr lang="en-US" dirty="0" smtClean="0"/>
              <a:t>Conducting regular employee satisfaction surveys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Absenteeism</a:t>
            </a:r>
            <a:endParaRPr lang="en-US" dirty="0"/>
          </a:p>
        </p:txBody>
      </p:sp>
      <p:pic>
        <p:nvPicPr>
          <p:cNvPr id="4" name="Content Placeholder 3" descr="images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1600200"/>
            <a:ext cx="7619999" cy="3886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satisfaction and absenteeism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Negative correlation between job satisfaction and absenteeism</a:t>
            </a:r>
          </a:p>
          <a:p>
            <a:r>
              <a:rPr lang="en-US" dirty="0" smtClean="0"/>
              <a:t>Satisfied workers report more regularly to work</a:t>
            </a:r>
          </a:p>
          <a:p>
            <a:r>
              <a:rPr lang="en-US" dirty="0" smtClean="0"/>
              <a:t>Some organisations have liberal leave policies allowing employees to pursue their passions</a:t>
            </a:r>
          </a:p>
          <a:p>
            <a:r>
              <a:rPr lang="en-US" dirty="0" smtClean="0"/>
              <a:t>Absenteeism levels are high when employees have alternative jobs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724400" y="1600200"/>
          <a:ext cx="4038600" cy="5059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5. Employee turnover</a:t>
            </a:r>
            <a:endParaRPr lang="en-US" dirty="0"/>
          </a:p>
        </p:txBody>
      </p:sp>
      <p:pic>
        <p:nvPicPr>
          <p:cNvPr id="4" name="Content Placeholder 3" descr="download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905000"/>
            <a:ext cx="6477000" cy="4191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Job satisfaction and employee turnover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Employee turnover is the rate at which people leave an organisation</a:t>
            </a:r>
          </a:p>
          <a:p>
            <a:r>
              <a:rPr lang="en-US" dirty="0" smtClean="0"/>
              <a:t>There is a negative correlation between satisfaction and turn over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Factors that influence employee turnover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Employment opportunities: when there are alternative employment opportunities they leave</a:t>
            </a:r>
          </a:p>
          <a:p>
            <a:r>
              <a:rPr lang="en-US" dirty="0" smtClean="0"/>
              <a:t>Human capital: employees who are high in education and ability are more likely to quit.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Work place deviance</a:t>
            </a:r>
            <a:endParaRPr lang="en-US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1371600"/>
            <a:ext cx="7543800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Job satisfaction and work place deviance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371600"/>
            <a:ext cx="4040188" cy="47545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Dissatisfaction is the root cause of deviant behaviours</a:t>
            </a:r>
          </a:p>
          <a:p>
            <a:r>
              <a:rPr lang="en-US" dirty="0" smtClean="0"/>
              <a:t>It is also known as employee withdrawal behaviours</a:t>
            </a:r>
          </a:p>
          <a:p>
            <a:r>
              <a:rPr lang="en-US" dirty="0" smtClean="0"/>
              <a:t>Different forms of deviant behaviour</a:t>
            </a:r>
          </a:p>
          <a:p>
            <a:pPr marL="457200" indent="-457200">
              <a:buAutoNum type="arabicParenR"/>
            </a:pPr>
            <a:r>
              <a:rPr lang="en-US" dirty="0" smtClean="0"/>
              <a:t>Reporting late to work</a:t>
            </a:r>
          </a:p>
          <a:p>
            <a:pPr marL="457200" indent="-457200">
              <a:buAutoNum type="arabicParenR"/>
            </a:pPr>
            <a:r>
              <a:rPr lang="en-US" dirty="0" smtClean="0"/>
              <a:t>Damaging company property</a:t>
            </a:r>
          </a:p>
          <a:p>
            <a:pPr marL="457200" indent="-457200">
              <a:buAutoNum type="arabicParenR"/>
            </a:pPr>
            <a:r>
              <a:rPr lang="en-US" dirty="0" smtClean="0"/>
              <a:t>Surfing on the internet during work hours</a:t>
            </a:r>
          </a:p>
          <a:p>
            <a:pPr marL="457200" indent="-457200">
              <a:buAutoNum type="arabicParenR"/>
            </a:pPr>
            <a:r>
              <a:rPr lang="en-US" dirty="0" smtClean="0"/>
              <a:t>Hostility to co workers </a:t>
            </a:r>
          </a:p>
          <a:p>
            <a:pPr marL="457200" indent="-457200">
              <a:buAutoNum type="arabicParenR"/>
            </a:pPr>
            <a:r>
              <a:rPr lang="en-US" dirty="0" smtClean="0"/>
              <a:t>Theft in the form of stealing company stationary</a:t>
            </a:r>
          </a:p>
          <a:p>
            <a:pPr marL="457200" indent="-457200">
              <a:buAutoNum type="arabicParenR"/>
            </a:pPr>
            <a:r>
              <a:rPr lang="en-US" dirty="0" smtClean="0"/>
              <a:t>Substance abuse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Reasons for deviant behaviour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feeling that they are exploited</a:t>
            </a:r>
          </a:p>
          <a:p>
            <a:r>
              <a:rPr lang="en-US" dirty="0" smtClean="0"/>
              <a:t>The feeling that they are being overworked and not adequately compensated</a:t>
            </a:r>
          </a:p>
          <a:p>
            <a:r>
              <a:rPr lang="en-US" dirty="0" smtClean="0"/>
              <a:t>Frustration because of the cold treatment given by the organisation</a:t>
            </a:r>
          </a:p>
          <a:p>
            <a:r>
              <a:rPr lang="en-US" dirty="0" smtClean="0"/>
              <a:t>The supervisor is ill treating them and using them as tools to attain organisational objectives</a:t>
            </a:r>
          </a:p>
          <a:p>
            <a:r>
              <a:rPr lang="en-US" dirty="0" smtClean="0"/>
              <a:t>Employee deviant behaviours are employees’ ways of taking revenge, manager must pay attention to the cause of the deviant behaviour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 nutshell,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is attitude?</a:t>
            </a:r>
          </a:p>
          <a:p>
            <a:r>
              <a:rPr lang="en-US" dirty="0" smtClean="0"/>
              <a:t>Components of attitude</a:t>
            </a:r>
          </a:p>
          <a:p>
            <a:r>
              <a:rPr lang="en-US" dirty="0" smtClean="0"/>
              <a:t>Major job related attitudes</a:t>
            </a:r>
          </a:p>
          <a:p>
            <a:pPr marL="514350" indent="-514350">
              <a:buAutoNum type="arabicParenR"/>
            </a:pPr>
            <a:r>
              <a:rPr lang="en-US" dirty="0" smtClean="0"/>
              <a:t>Job involvement</a:t>
            </a:r>
          </a:p>
          <a:p>
            <a:pPr marL="514350" indent="-514350">
              <a:buAutoNum type="arabicParenR"/>
            </a:pPr>
            <a:r>
              <a:rPr lang="en-US" dirty="0" smtClean="0"/>
              <a:t>Organisational commitment</a:t>
            </a:r>
          </a:p>
          <a:p>
            <a:pPr marL="514350" indent="-514350">
              <a:buAutoNum type="arabicParenR"/>
            </a:pPr>
            <a:r>
              <a:rPr lang="en-US" dirty="0" smtClean="0"/>
              <a:t>Perceived organisational support</a:t>
            </a:r>
          </a:p>
          <a:p>
            <a:pPr marL="514350" indent="-514350">
              <a:buAutoNum type="arabicParenR"/>
            </a:pPr>
            <a:r>
              <a:rPr lang="en-US" dirty="0" smtClean="0"/>
              <a:t>Employee engagement</a:t>
            </a:r>
          </a:p>
          <a:p>
            <a:pPr marL="514350" indent="-514350">
              <a:buAutoNum type="arabicParenR"/>
            </a:pPr>
            <a:r>
              <a:rPr lang="en-US" dirty="0" smtClean="0"/>
              <a:t>Job satisfaction- measurement-determinants-impact of job satisfaction on other variables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6962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1) Cognitive component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It refers to how we </a:t>
            </a:r>
            <a:r>
              <a:rPr lang="en-US" b="1" dirty="0" smtClean="0"/>
              <a:t>think </a:t>
            </a:r>
            <a:r>
              <a:rPr lang="en-US" dirty="0" smtClean="0"/>
              <a:t>about someone or something</a:t>
            </a:r>
          </a:p>
          <a:p>
            <a:r>
              <a:rPr lang="en-US" dirty="0" smtClean="0"/>
              <a:t>The cognitive component is the </a:t>
            </a:r>
            <a:r>
              <a:rPr lang="en-US" b="1" dirty="0" smtClean="0"/>
              <a:t>belief</a:t>
            </a:r>
            <a:r>
              <a:rPr lang="en-US" dirty="0" smtClean="0"/>
              <a:t> or</a:t>
            </a:r>
            <a:r>
              <a:rPr lang="en-US" b="1" dirty="0" smtClean="0"/>
              <a:t> opinion </a:t>
            </a:r>
            <a:r>
              <a:rPr lang="en-US" dirty="0" smtClean="0"/>
              <a:t>aspect of the attitude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447800"/>
            <a:ext cx="3810000" cy="3962399"/>
          </a:xfrm>
        </p:spPr>
      </p:pic>
    </p:spTree>
    <p:extLst>
      <p:ext uri="{BB962C8B-B14F-4D97-AF65-F5344CB8AC3E}">
        <p14:creationId xmlns:p14="http://schemas.microsoft.com/office/powerpoint/2010/main" val="356444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2) Affective component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It is the emotional aspect of the attitude</a:t>
            </a:r>
          </a:p>
          <a:p>
            <a:r>
              <a:rPr lang="en-US" dirty="0" smtClean="0"/>
              <a:t>It refers to how we </a:t>
            </a:r>
            <a:r>
              <a:rPr lang="en-US" b="1" dirty="0" smtClean="0"/>
              <a:t>feel </a:t>
            </a:r>
            <a:r>
              <a:rPr lang="en-US" dirty="0" smtClean="0"/>
              <a:t>about someone or something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425" y="1524000"/>
            <a:ext cx="3486150" cy="4343400"/>
          </a:xfrm>
        </p:spPr>
      </p:pic>
    </p:spTree>
    <p:extLst>
      <p:ext uri="{BB962C8B-B14F-4D97-AF65-F5344CB8AC3E}">
        <p14:creationId xmlns:p14="http://schemas.microsoft.com/office/powerpoint/2010/main" val="70021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3) </a:t>
            </a:r>
            <a:r>
              <a:rPr lang="en-US" dirty="0" err="1" smtClean="0"/>
              <a:t>Behavioural</a:t>
            </a:r>
            <a:r>
              <a:rPr lang="en-US" dirty="0" smtClean="0"/>
              <a:t> component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It is an intention to </a:t>
            </a:r>
            <a:r>
              <a:rPr lang="en-US" b="1" dirty="0" smtClean="0"/>
              <a:t>behave</a:t>
            </a:r>
            <a:r>
              <a:rPr lang="en-US" dirty="0" smtClean="0"/>
              <a:t> in a certain way toward someone or something</a:t>
            </a:r>
          </a:p>
          <a:p>
            <a:r>
              <a:rPr lang="en-US" dirty="0" smtClean="0"/>
              <a:t>It refers to the tendency of a person to behave or act in a certain way.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1" y="1752600"/>
            <a:ext cx="3962400" cy="4038600"/>
          </a:xfrm>
        </p:spPr>
      </p:pic>
    </p:spTree>
    <p:extLst>
      <p:ext uri="{BB962C8B-B14F-4D97-AF65-F5344CB8AC3E}">
        <p14:creationId xmlns:p14="http://schemas.microsoft.com/office/powerpoint/2010/main" val="183820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Importance of attitudes in workplace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Employees’ </a:t>
            </a:r>
            <a:r>
              <a:rPr lang="en-US" dirty="0" smtClean="0"/>
              <a:t>attitudes have a profound impact on their </a:t>
            </a:r>
            <a:r>
              <a:rPr lang="en-US" dirty="0" err="1" smtClean="0"/>
              <a:t>behaviour</a:t>
            </a:r>
            <a:endParaRPr lang="en-US" dirty="0" smtClean="0"/>
          </a:p>
          <a:p>
            <a:r>
              <a:rPr lang="en-US" dirty="0" smtClean="0"/>
              <a:t>It is important to understand how attitudes are formed, how they affect job </a:t>
            </a:r>
            <a:r>
              <a:rPr lang="en-US" dirty="0" err="1" smtClean="0"/>
              <a:t>behaviour</a:t>
            </a:r>
            <a:r>
              <a:rPr lang="en-US" dirty="0" smtClean="0"/>
              <a:t> and how they can be changed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92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job related attitudes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Job related attitudes are the relatively lasting feelings, beliefs and </a:t>
            </a:r>
            <a:r>
              <a:rPr lang="en-US" dirty="0" err="1" smtClean="0"/>
              <a:t>behavioural</a:t>
            </a:r>
            <a:r>
              <a:rPr lang="en-US" dirty="0" smtClean="0"/>
              <a:t> tendencies that an employee has toward the various aspects of the job</a:t>
            </a:r>
          </a:p>
          <a:p>
            <a:pPr marL="514350" indent="-514350">
              <a:buAutoNum type="arabicParenR"/>
            </a:pPr>
            <a:r>
              <a:rPr lang="en-US" dirty="0" smtClean="0"/>
              <a:t>Job involvement</a:t>
            </a:r>
          </a:p>
          <a:p>
            <a:pPr marL="514350" indent="-514350">
              <a:buAutoNum type="arabicParenR"/>
            </a:pPr>
            <a:r>
              <a:rPr lang="en-US" dirty="0" smtClean="0"/>
              <a:t>Organizational commitment</a:t>
            </a:r>
          </a:p>
          <a:p>
            <a:pPr marL="514350" indent="-514350">
              <a:buAutoNum type="arabicParenR"/>
            </a:pPr>
            <a:r>
              <a:rPr lang="en-US" dirty="0" smtClean="0"/>
              <a:t>Perceived organizational support</a:t>
            </a:r>
          </a:p>
          <a:p>
            <a:pPr marL="514350" indent="-514350">
              <a:buAutoNum type="arabicParenR"/>
            </a:pPr>
            <a:r>
              <a:rPr lang="en-US" dirty="0" smtClean="0"/>
              <a:t>Employee engagement</a:t>
            </a:r>
          </a:p>
          <a:p>
            <a:pPr marL="514350" indent="-514350">
              <a:buAutoNum type="arabicParenR"/>
            </a:pPr>
            <a:r>
              <a:rPr lang="en-US" dirty="0" smtClean="0"/>
              <a:t>Job satisfaction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5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1597</Words>
  <Application>Microsoft Office PowerPoint</Application>
  <PresentationFormat>On-screen Show (4:3)</PresentationFormat>
  <Paragraphs>219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Office Theme</vt:lpstr>
      <vt:lpstr>Attitudes and job satisfaction</vt:lpstr>
      <vt:lpstr>What is attitude?</vt:lpstr>
      <vt:lpstr>The three components of attitudes</vt:lpstr>
      <vt:lpstr>PowerPoint Presentation</vt:lpstr>
      <vt:lpstr>1) Cognitive component</vt:lpstr>
      <vt:lpstr>2) Affective component</vt:lpstr>
      <vt:lpstr>3) Behavioural component</vt:lpstr>
      <vt:lpstr>Importance of attitudes in workplace</vt:lpstr>
      <vt:lpstr>Major job related attitudes</vt:lpstr>
      <vt:lpstr>Job involvement</vt:lpstr>
      <vt:lpstr>Characteristics of employees with job involvement</vt:lpstr>
      <vt:lpstr>2. Organisational commitment</vt:lpstr>
      <vt:lpstr>Employees with organisational commitment</vt:lpstr>
      <vt:lpstr>Research has found that</vt:lpstr>
      <vt:lpstr>Relationship between organisational commitment and other variables</vt:lpstr>
      <vt:lpstr>Perceived organisational support</vt:lpstr>
      <vt:lpstr>Employees perceive their organisation as supportive when:</vt:lpstr>
      <vt:lpstr>Employee engagement</vt:lpstr>
      <vt:lpstr>PowerPoint Presentation</vt:lpstr>
      <vt:lpstr>Employees develop high levels of engagement if their jobs:</vt:lpstr>
      <vt:lpstr>High levels of employee engagement results in</vt:lpstr>
      <vt:lpstr>Are these job attitudes really distinct?</vt:lpstr>
      <vt:lpstr>Managers’ classification of employees</vt:lpstr>
      <vt:lpstr>Job satisfaction</vt:lpstr>
      <vt:lpstr>Measurement of job satisfaction</vt:lpstr>
      <vt:lpstr>Researchers consider both facet and global rating to be equally effective. Why?</vt:lpstr>
      <vt:lpstr>Advantages of the rating methods</vt:lpstr>
      <vt:lpstr>Determinants of job satisfaction</vt:lpstr>
      <vt:lpstr>1) Work itself</vt:lpstr>
      <vt:lpstr>2) Pay</vt:lpstr>
      <vt:lpstr>3) Personality </vt:lpstr>
      <vt:lpstr>The impact of job satisfaction</vt:lpstr>
      <vt:lpstr>Exit-voice-loyalty-neglect model</vt:lpstr>
      <vt:lpstr>Exit-voice-loyalty-neglect model</vt:lpstr>
      <vt:lpstr>Relationship between job satisfaction and other major variables</vt:lpstr>
      <vt:lpstr>1. Job performance</vt:lpstr>
      <vt:lpstr>Job satisfaction and job performance</vt:lpstr>
      <vt:lpstr>2. Organisational citizenship behaviour</vt:lpstr>
      <vt:lpstr>Job satisfaction and OCB</vt:lpstr>
      <vt:lpstr> 3. Customer satisfaction</vt:lpstr>
      <vt:lpstr>Job satisfaction and customer satisfaction</vt:lpstr>
      <vt:lpstr>4. Absenteeism</vt:lpstr>
      <vt:lpstr>Job satisfaction and absenteeism</vt:lpstr>
      <vt:lpstr>5. Employee turnover</vt:lpstr>
      <vt:lpstr>Job satisfaction and employee turnover</vt:lpstr>
      <vt:lpstr>6. Work place deviance</vt:lpstr>
      <vt:lpstr>Job satisfaction and work place deviance</vt:lpstr>
      <vt:lpstr>In a nutshell,</vt:lpstr>
      <vt:lpstr>Thank you</vt:lpstr>
    </vt:vector>
  </TitlesOfParts>
  <Company>The South Indian Education Society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Attitudes and job satisfaction</dc:title>
  <dc:creator>Staff</dc:creator>
  <cp:lastModifiedBy>USER1</cp:lastModifiedBy>
  <cp:revision>41</cp:revision>
  <dcterms:created xsi:type="dcterms:W3CDTF">2016-04-11T03:24:24Z</dcterms:created>
  <dcterms:modified xsi:type="dcterms:W3CDTF">2019-08-28T03:18:34Z</dcterms:modified>
</cp:coreProperties>
</file>